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B791A-598C-4115-AE4F-054FA876A44A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0D985-EAA6-4100-ADD6-202D16311B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819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0D985-EAA6-4100-ADD6-202D16311B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571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55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10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04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22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8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0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8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74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88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60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89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8828D-A1EE-4B63-B318-7ADAAD2B42EF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52B57-D1D8-415D-B522-066780A768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3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6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8.emf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 /><Relationship Id="rId1" Type="http://schemas.openxmlformats.org/officeDocument/2006/relationships/slideLayout" Target="../slideLayouts/slideLayout6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914843"/>
            <a:ext cx="9144000" cy="2387600"/>
          </a:xfrm>
        </p:spPr>
        <p:txBody>
          <a:bodyPr>
            <a:noAutofit/>
          </a:bodyPr>
          <a:lstStyle/>
          <a:p>
            <a:r>
              <a:rPr lang="en-GB" sz="5000" dirty="0"/>
              <a:t>EVOLU</a:t>
            </a:r>
            <a:r>
              <a:rPr lang="ro-RO" sz="5000" dirty="0"/>
              <a:t>Ț</a:t>
            </a:r>
            <a:r>
              <a:rPr lang="en-GB" sz="5000" dirty="0"/>
              <a:t>IA CAZURILOR DE </a:t>
            </a:r>
            <a:br>
              <a:rPr lang="ro-RO" sz="5000" dirty="0"/>
            </a:br>
            <a:r>
              <a:rPr lang="en-GB" sz="5000" dirty="0"/>
              <a:t>COVID</a:t>
            </a:r>
            <a:r>
              <a:rPr lang="ro-RO" sz="5000" dirty="0"/>
              <a:t> -</a:t>
            </a:r>
            <a:r>
              <a:rPr lang="en-GB" sz="5000" dirty="0"/>
              <a:t>19 </a:t>
            </a:r>
            <a:r>
              <a:rPr lang="ro-RO" sz="5000" dirty="0"/>
              <a:t>Î</a:t>
            </a:r>
            <a:r>
              <a:rPr lang="en-GB" sz="5000" dirty="0"/>
              <a:t>N S</a:t>
            </a:r>
            <a:r>
              <a:rPr lang="ro-RO" sz="5000" dirty="0"/>
              <a:t>Ă</a:t>
            </a:r>
            <a:r>
              <a:rPr lang="en-GB" sz="5000" dirty="0"/>
              <a:t>PT</a:t>
            </a:r>
            <a:r>
              <a:rPr lang="ro-RO" sz="5000" dirty="0"/>
              <a:t>Ă</a:t>
            </a:r>
            <a:r>
              <a:rPr lang="en-GB" sz="5000" dirty="0"/>
              <a:t>M</a:t>
            </a:r>
            <a:r>
              <a:rPr lang="ro-RO" sz="5000" dirty="0"/>
              <a:t>Â</a:t>
            </a:r>
            <a:r>
              <a:rPr lang="en-GB" sz="5000" dirty="0"/>
              <a:t>NA</a:t>
            </a:r>
            <a:r>
              <a:rPr lang="ro-RO" sz="5000" dirty="0"/>
              <a:t> </a:t>
            </a:r>
            <a:br>
              <a:rPr lang="ro-RO" sz="5000" dirty="0"/>
            </a:br>
            <a:r>
              <a:rPr lang="ro-RO" sz="5000" dirty="0"/>
              <a:t>29 noiembrie – 5 decembrie 2021</a:t>
            </a:r>
            <a:r>
              <a:rPr lang="en-GB" sz="50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14443"/>
            <a:ext cx="9144000" cy="1655762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r>
              <a:rPr lang="en-GB" dirty="0"/>
              <a:t>Conf. </a:t>
            </a:r>
            <a:r>
              <a:rPr lang="en-GB" dirty="0" err="1"/>
              <a:t>univ.</a:t>
            </a:r>
            <a:r>
              <a:rPr lang="en-GB" dirty="0"/>
              <a:t> dr. Adriana PISTOL,</a:t>
            </a:r>
          </a:p>
          <a:p>
            <a:r>
              <a:rPr lang="en-GB" dirty="0"/>
              <a:t>Director C</a:t>
            </a:r>
            <a:r>
              <a:rPr lang="ro-RO" dirty="0"/>
              <a:t>entrul </a:t>
            </a:r>
            <a:r>
              <a:rPr lang="en-GB" dirty="0"/>
              <a:t>N</a:t>
            </a:r>
            <a:r>
              <a:rPr lang="ro-RO" dirty="0"/>
              <a:t>ațional pentru Supravegherea și Controlul Bolilor Transmisibile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789" y="17883"/>
            <a:ext cx="10038421" cy="110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22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RECOMAND</a:t>
            </a:r>
            <a:r>
              <a:rPr lang="ro-RO" dirty="0"/>
              <a:t>Ă</a:t>
            </a:r>
            <a:r>
              <a:rPr lang="en-GB" dirty="0"/>
              <a:t>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VACCINAREA – </a:t>
            </a:r>
            <a:r>
              <a:rPr lang="en-GB" dirty="0" err="1"/>
              <a:t>esen</a:t>
            </a:r>
            <a:r>
              <a:rPr lang="ro-RO" dirty="0"/>
              <a:t>ț</a:t>
            </a:r>
            <a:r>
              <a:rPr lang="en-GB" dirty="0" err="1"/>
              <a:t>ial</a:t>
            </a:r>
            <a:r>
              <a:rPr lang="ro-RO" dirty="0"/>
              <a:t>ă</a:t>
            </a:r>
            <a:r>
              <a:rPr lang="en-GB" dirty="0"/>
              <a:t> </a:t>
            </a:r>
            <a:r>
              <a:rPr lang="ro-RO" dirty="0"/>
              <a:t>î</a:t>
            </a:r>
            <a:r>
              <a:rPr lang="en-GB" dirty="0"/>
              <a:t>n </a:t>
            </a:r>
            <a:r>
              <a:rPr lang="en-GB" dirty="0" err="1"/>
              <a:t>aceast</a:t>
            </a:r>
            <a:r>
              <a:rPr lang="ro-RO" dirty="0"/>
              <a:t>ă</a:t>
            </a:r>
            <a:r>
              <a:rPr lang="en-GB" dirty="0"/>
              <a:t> </a:t>
            </a:r>
            <a:r>
              <a:rPr lang="en-GB" dirty="0" err="1"/>
              <a:t>perioad</a:t>
            </a:r>
            <a:r>
              <a:rPr lang="ro-RO" dirty="0"/>
              <a:t>ă</a:t>
            </a:r>
            <a:r>
              <a:rPr lang="en-GB" dirty="0"/>
              <a:t>! </a:t>
            </a:r>
            <a:endParaRPr lang="ro-RO" dirty="0"/>
          </a:p>
          <a:p>
            <a:r>
              <a:rPr lang="ro-RO" dirty="0"/>
              <a:t>Se recomandă </a:t>
            </a:r>
            <a:r>
              <a:rPr lang="en-GB" dirty="0"/>
              <a:t>booster-</a:t>
            </a:r>
            <a:r>
              <a:rPr lang="en-GB" dirty="0" err="1"/>
              <a:t>ul</a:t>
            </a:r>
            <a:r>
              <a:rPr lang="en-GB" dirty="0"/>
              <a:t> </a:t>
            </a:r>
            <a:r>
              <a:rPr lang="en-GB" dirty="0" err="1"/>
              <a:t>dac</a:t>
            </a:r>
            <a:r>
              <a:rPr lang="ro-RO" dirty="0"/>
              <a:t>ă</a:t>
            </a:r>
            <a:r>
              <a:rPr lang="en-GB" dirty="0"/>
              <a:t> au </a:t>
            </a:r>
            <a:r>
              <a:rPr lang="en-GB" dirty="0" err="1"/>
              <a:t>trecut</a:t>
            </a:r>
            <a:r>
              <a:rPr lang="en-GB" dirty="0"/>
              <a:t> 6 </a:t>
            </a:r>
            <a:r>
              <a:rPr lang="en-GB" dirty="0" err="1"/>
              <a:t>luni</a:t>
            </a:r>
            <a:r>
              <a:rPr lang="ro-RO" dirty="0"/>
              <a:t> de la efectuarea schemei complete, în special pentru populația vârstnică și pentru cei cu boli cronice!</a:t>
            </a:r>
            <a:endParaRPr lang="en-GB" dirty="0"/>
          </a:p>
          <a:p>
            <a:pPr marL="0" indent="0" algn="ctr">
              <a:buNone/>
            </a:pPr>
            <a:r>
              <a:rPr lang="en-GB" sz="4400" b="1" dirty="0">
                <a:solidFill>
                  <a:srgbClr val="FF0000"/>
                </a:solidFill>
              </a:rPr>
              <a:t>VACCINAREA = </a:t>
            </a:r>
            <a:r>
              <a:rPr lang="en-GB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singura</a:t>
            </a:r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4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metod</a:t>
            </a:r>
            <a:r>
              <a:rPr lang="ro-RO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ă</a:t>
            </a:r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o-RO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recomandată și eficace </a:t>
            </a:r>
            <a:r>
              <a:rPr lang="en-GB" sz="4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</a:t>
            </a:r>
            <a:r>
              <a:rPr lang="en-GB" sz="4400" b="1" dirty="0">
                <a:solidFill>
                  <a:srgbClr val="FF0000"/>
                </a:solidFill>
              </a:rPr>
              <a:t> EVITARE a </a:t>
            </a:r>
            <a:r>
              <a:rPr lang="en-GB" sz="4400" b="1" dirty="0" err="1">
                <a:solidFill>
                  <a:srgbClr val="FF0000"/>
                </a:solidFill>
              </a:rPr>
              <a:t>spitaliz</a:t>
            </a:r>
            <a:r>
              <a:rPr lang="ro-RO" sz="4400" b="1" dirty="0">
                <a:solidFill>
                  <a:srgbClr val="FF0000"/>
                </a:solidFill>
              </a:rPr>
              <a:t>ă</a:t>
            </a:r>
            <a:r>
              <a:rPr lang="en-GB" sz="4400" b="1" dirty="0" err="1">
                <a:solidFill>
                  <a:srgbClr val="FF0000"/>
                </a:solidFill>
              </a:rPr>
              <a:t>rii</a:t>
            </a:r>
            <a:r>
              <a:rPr lang="en-GB" sz="4400" b="1" dirty="0">
                <a:solidFill>
                  <a:srgbClr val="FF0000"/>
                </a:solidFill>
              </a:rPr>
              <a:t> </a:t>
            </a:r>
            <a:r>
              <a:rPr lang="ro-RO" sz="4400" b="1" dirty="0">
                <a:solidFill>
                  <a:srgbClr val="FF0000"/>
                </a:solidFill>
              </a:rPr>
              <a:t>ș</a:t>
            </a:r>
            <a:r>
              <a:rPr lang="en-GB" sz="4400" b="1" dirty="0" err="1">
                <a:solidFill>
                  <a:srgbClr val="FF0000"/>
                </a:solidFill>
              </a:rPr>
              <a:t>i</a:t>
            </a:r>
            <a:r>
              <a:rPr lang="en-GB" sz="4400" b="1" dirty="0">
                <a:solidFill>
                  <a:srgbClr val="FF0000"/>
                </a:solidFill>
              </a:rPr>
              <a:t> </a:t>
            </a:r>
            <a:r>
              <a:rPr lang="ro-RO" sz="4400" b="1" dirty="0">
                <a:solidFill>
                  <a:srgbClr val="FF0000"/>
                </a:solidFill>
              </a:rPr>
              <a:t>a </a:t>
            </a:r>
            <a:r>
              <a:rPr lang="en-GB" sz="4400" b="1" dirty="0" err="1">
                <a:solidFill>
                  <a:srgbClr val="FF0000"/>
                </a:solidFill>
              </a:rPr>
              <a:t>decesului</a:t>
            </a:r>
            <a:endParaRPr lang="en-GB" sz="4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2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Tendin</a:t>
            </a:r>
            <a:r>
              <a:rPr lang="ro-RO" dirty="0"/>
              <a:t>ț</a:t>
            </a:r>
            <a:r>
              <a:rPr lang="en-GB" dirty="0"/>
              <a:t>e de la </a:t>
            </a:r>
            <a:r>
              <a:rPr lang="ro-RO" dirty="0"/>
              <a:t>î</a:t>
            </a:r>
            <a:r>
              <a:rPr lang="en-GB" dirty="0" err="1"/>
              <a:t>nceputul</a:t>
            </a:r>
            <a:r>
              <a:rPr lang="en-GB" dirty="0"/>
              <a:t> </a:t>
            </a:r>
            <a:r>
              <a:rPr lang="en-GB" dirty="0" err="1"/>
              <a:t>pandemiei</a:t>
            </a:r>
            <a:r>
              <a:rPr lang="ro-RO" dirty="0"/>
              <a:t> – cazuri și decese</a:t>
            </a:r>
            <a:endParaRPr lang="en-GB" dirty="0"/>
          </a:p>
        </p:txBody>
      </p:sp>
      <p:pic>
        <p:nvPicPr>
          <p:cNvPr id="8" name="Imagine 19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57"/>
          <a:stretch/>
        </p:blipFill>
        <p:spPr bwMode="auto">
          <a:xfrm>
            <a:off x="704260" y="1942011"/>
            <a:ext cx="10546446" cy="45215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9543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t="10722"/>
          <a:stretch/>
        </p:blipFill>
        <p:spPr>
          <a:xfrm>
            <a:off x="5244353" y="4020178"/>
            <a:ext cx="6840072" cy="27033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463"/>
          </a:xfrm>
        </p:spPr>
        <p:txBody>
          <a:bodyPr/>
          <a:lstStyle/>
          <a:p>
            <a:r>
              <a:rPr lang="en-GB" dirty="0" err="1"/>
              <a:t>Situa</a:t>
            </a:r>
            <a:r>
              <a:rPr lang="ro-RO" dirty="0"/>
              <a:t>ț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cumulativ</a:t>
            </a:r>
            <a:r>
              <a:rPr lang="ro-RO" dirty="0"/>
              <a:t>ă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32" y="1285425"/>
            <a:ext cx="5923640" cy="290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79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75360" y="365125"/>
            <a:ext cx="9901646" cy="1325563"/>
          </a:xfrm>
        </p:spPr>
        <p:txBody>
          <a:bodyPr/>
          <a:lstStyle/>
          <a:p>
            <a:r>
              <a:rPr lang="en-GB" dirty="0" err="1"/>
              <a:t>Evolu</a:t>
            </a:r>
            <a:r>
              <a:rPr lang="ro-RO" dirty="0"/>
              <a:t>ț</a:t>
            </a:r>
            <a:r>
              <a:rPr lang="en-GB" dirty="0" err="1"/>
              <a:t>ia</a:t>
            </a:r>
            <a:r>
              <a:rPr lang="en-GB" dirty="0"/>
              <a:t> fa</a:t>
            </a:r>
            <a:r>
              <a:rPr lang="ro-RO" dirty="0"/>
              <a:t>ță</a:t>
            </a:r>
            <a:r>
              <a:rPr lang="en-GB" dirty="0"/>
              <a:t> de</a:t>
            </a:r>
            <a:r>
              <a:rPr lang="ro-RO" dirty="0"/>
              <a:t> două</a:t>
            </a:r>
            <a:r>
              <a:rPr lang="en-GB" dirty="0"/>
              <a:t> s</a:t>
            </a:r>
            <a:r>
              <a:rPr lang="ro-RO" dirty="0"/>
              <a:t>ă</a:t>
            </a:r>
            <a:r>
              <a:rPr lang="en-GB" dirty="0" err="1"/>
              <a:t>pt</a:t>
            </a:r>
            <a:r>
              <a:rPr lang="ro-RO" dirty="0"/>
              <a:t>ămâni</a:t>
            </a:r>
            <a:r>
              <a:rPr lang="en-GB" dirty="0"/>
              <a:t> </a:t>
            </a:r>
            <a:r>
              <a:rPr lang="en-GB" dirty="0" err="1"/>
              <a:t>anterioare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374" y="2562157"/>
            <a:ext cx="7465941" cy="227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756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Evolu</a:t>
            </a:r>
            <a:r>
              <a:rPr lang="ro-RO" dirty="0"/>
              <a:t>ț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num</a:t>
            </a:r>
            <a:r>
              <a:rPr lang="ro-RO" dirty="0"/>
              <a:t>ă</a:t>
            </a:r>
            <a:r>
              <a:rPr lang="en-GB" dirty="0" err="1"/>
              <a:t>rului</a:t>
            </a:r>
            <a:r>
              <a:rPr lang="en-GB" dirty="0"/>
              <a:t> de test</a:t>
            </a:r>
            <a:r>
              <a:rPr lang="ro-RO" dirty="0"/>
              <a:t>ări r</a:t>
            </a:r>
            <a:r>
              <a:rPr lang="en-GB" dirty="0" err="1"/>
              <a:t>aportate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486" y="3243873"/>
            <a:ext cx="7120085" cy="36141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89" y="4060390"/>
            <a:ext cx="4519893" cy="15992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88" y="1472818"/>
            <a:ext cx="7662373" cy="170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63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16360" r="4456"/>
          <a:stretch/>
        </p:blipFill>
        <p:spPr>
          <a:xfrm>
            <a:off x="456992" y="2386147"/>
            <a:ext cx="11278016" cy="3222173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Distribu</a:t>
            </a:r>
            <a:r>
              <a:rPr lang="ro-RO" dirty="0"/>
              <a:t>ț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</a:t>
            </a:r>
            <a:r>
              <a:rPr lang="ro-RO" dirty="0"/>
              <a:t>ș</a:t>
            </a:r>
            <a:r>
              <a:rPr lang="en-GB" dirty="0" err="1"/>
              <a:t>i</a:t>
            </a:r>
            <a:r>
              <a:rPr lang="en-GB" dirty="0"/>
              <a:t> a </a:t>
            </a:r>
            <a:r>
              <a:rPr lang="en-GB" dirty="0" err="1"/>
              <a:t>deceselor</a:t>
            </a:r>
            <a:r>
              <a:rPr lang="en-GB" dirty="0"/>
              <a:t> </a:t>
            </a:r>
            <a:r>
              <a:rPr lang="en-GB" dirty="0" err="1"/>
              <a:t>pe</a:t>
            </a:r>
            <a:r>
              <a:rPr lang="en-GB" dirty="0"/>
              <a:t> </a:t>
            </a:r>
            <a:r>
              <a:rPr lang="ro-RO" dirty="0"/>
              <a:t>sexe și pe </a:t>
            </a:r>
            <a:r>
              <a:rPr lang="en-GB" dirty="0" err="1"/>
              <a:t>grupe</a:t>
            </a:r>
            <a:r>
              <a:rPr lang="en-GB" dirty="0"/>
              <a:t> de v</a:t>
            </a:r>
            <a:r>
              <a:rPr lang="ro-RO" dirty="0"/>
              <a:t>â</a:t>
            </a:r>
            <a:r>
              <a:rPr lang="en-GB" dirty="0" err="1"/>
              <a:t>rst</a:t>
            </a:r>
            <a:r>
              <a:rPr lang="ro-RO" dirty="0"/>
              <a:t>ă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15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Rata de </a:t>
            </a:r>
            <a:r>
              <a:rPr lang="en-GB" dirty="0" err="1"/>
              <a:t>reproducere</a:t>
            </a:r>
            <a:r>
              <a:rPr lang="en-GB" dirty="0"/>
              <a:t> R0 (OMS)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229" y="2143534"/>
            <a:ext cx="7897046" cy="27942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0263" y="5564777"/>
            <a:ext cx="1119051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o-RO" sz="2000" b="1" dirty="0"/>
              <a:t>Valori subunitare pentru rata de reproducere s-au înregistrat începând din a doua jumătate a lunii octombrie 2021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59080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36" y="365125"/>
            <a:ext cx="10938164" cy="1325563"/>
          </a:xfrm>
        </p:spPr>
        <p:txBody>
          <a:bodyPr/>
          <a:lstStyle/>
          <a:p>
            <a:pPr algn="ctr"/>
            <a:r>
              <a:rPr lang="ro-RO" dirty="0"/>
              <a:t>Săptămâna 29 noiembrie – 5 decembrie 2021: </a:t>
            </a:r>
            <a:r>
              <a:rPr lang="en-GB" dirty="0" err="1"/>
              <a:t>Cazuri</a:t>
            </a:r>
            <a:r>
              <a:rPr lang="en-GB" dirty="0"/>
              <a:t> </a:t>
            </a:r>
            <a:r>
              <a:rPr lang="ro-RO" dirty="0"/>
              <a:t>în </a:t>
            </a:r>
            <a:r>
              <a:rPr lang="en-GB" dirty="0" err="1"/>
              <a:t>func</a:t>
            </a:r>
            <a:r>
              <a:rPr lang="ro-RO" dirty="0"/>
              <a:t>ț</a:t>
            </a:r>
            <a:r>
              <a:rPr lang="en-GB" dirty="0" err="1"/>
              <a:t>ie</a:t>
            </a:r>
            <a:r>
              <a:rPr lang="en-GB" dirty="0"/>
              <a:t> de </a:t>
            </a:r>
            <a:r>
              <a:rPr lang="en-GB" dirty="0" err="1"/>
              <a:t>statusul</a:t>
            </a:r>
            <a:r>
              <a:rPr lang="en-GB" dirty="0"/>
              <a:t> </a:t>
            </a:r>
            <a:r>
              <a:rPr lang="en-GB" dirty="0" err="1"/>
              <a:t>vaccin</a:t>
            </a:r>
            <a:r>
              <a:rPr lang="ro-RO" dirty="0"/>
              <a:t>al</a:t>
            </a:r>
            <a:endParaRPr lang="en-GB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371996"/>
              </p:ext>
            </p:extLst>
          </p:nvPr>
        </p:nvGraphicFramePr>
        <p:xfrm>
          <a:off x="2055223" y="1959426"/>
          <a:ext cx="7480663" cy="3806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7829">
                  <a:extLst>
                    <a:ext uri="{9D8B030D-6E8A-4147-A177-3AD203B41FA5}">
                      <a16:colId xmlns:a16="http://schemas.microsoft.com/office/drawing/2014/main" val="1037836986"/>
                    </a:ext>
                  </a:extLst>
                </a:gridCol>
                <a:gridCol w="3222834">
                  <a:extLst>
                    <a:ext uri="{9D8B030D-6E8A-4147-A177-3AD203B41FA5}">
                      <a16:colId xmlns:a16="http://schemas.microsoft.com/office/drawing/2014/main" val="66443811"/>
                    </a:ext>
                  </a:extLst>
                </a:gridCol>
              </a:tblGrid>
              <a:tr h="6255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Nevaccinați</a:t>
                      </a:r>
                      <a:endParaRPr lang="en-GB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69.94%</a:t>
                      </a:r>
                      <a:endParaRPr lang="en-GB" sz="2000" b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0465171"/>
                  </a:ext>
                </a:extLst>
              </a:tr>
              <a:tr h="6255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Vaccinați, din care</a:t>
                      </a: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:</a:t>
                      </a:r>
                      <a:endParaRPr lang="en-GB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30.06%</a:t>
                      </a:r>
                      <a:r>
                        <a:rPr lang="en-US" sz="20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, din care:</a:t>
                      </a:r>
                      <a:endParaRPr lang="en-GB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8637273"/>
                  </a:ext>
                </a:extLst>
              </a:tr>
              <a:tr h="62556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o-RO" sz="2000" b="0" i="1" dirty="0">
                          <a:solidFill>
                            <a:srgbClr val="FF0000"/>
                          </a:solidFill>
                          <a:effectLst/>
                        </a:rPr>
                        <a:t>Cu</a:t>
                      </a:r>
                      <a:r>
                        <a:rPr lang="ro-RO" sz="2000" b="0" i="1" baseline="0" dirty="0">
                          <a:solidFill>
                            <a:srgbClr val="FF0000"/>
                          </a:solidFill>
                          <a:effectLst/>
                        </a:rPr>
                        <a:t> schem</a:t>
                      </a:r>
                      <a:r>
                        <a:rPr lang="ro-RO" sz="2000" b="0" i="1" dirty="0">
                          <a:solidFill>
                            <a:srgbClr val="FF0000"/>
                          </a:solidFill>
                          <a:effectLst/>
                        </a:rPr>
                        <a:t>ă incompletă</a:t>
                      </a:r>
                      <a:endParaRPr lang="en-GB" sz="2000" b="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dirty="0">
                          <a:solidFill>
                            <a:srgbClr val="FF0000"/>
                          </a:solidFill>
                          <a:effectLst/>
                        </a:rPr>
                        <a:t>7.59%</a:t>
                      </a:r>
                      <a:endParaRPr lang="en-GB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938244"/>
                  </a:ext>
                </a:extLst>
              </a:tr>
              <a:tr h="62556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o-RO" sz="2000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Cu schemă</a:t>
                      </a:r>
                      <a:r>
                        <a:rPr lang="ro-RO" sz="2000" b="0" i="1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completă, la mai puțin de</a:t>
                      </a:r>
                      <a:r>
                        <a:rPr lang="ro-RO" sz="2000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6 luni de la ultima doză</a:t>
                      </a:r>
                      <a:endParaRPr lang="en-GB" sz="2000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36.17%</a:t>
                      </a:r>
                      <a:endParaRPr lang="en-GB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871350"/>
                  </a:ext>
                </a:extLst>
              </a:tr>
              <a:tr h="62556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o-RO" sz="2000" b="0" i="1" dirty="0">
                          <a:solidFill>
                            <a:srgbClr val="FF0000"/>
                          </a:solidFill>
                          <a:effectLst/>
                        </a:rPr>
                        <a:t>Cu schemă</a:t>
                      </a:r>
                      <a:r>
                        <a:rPr lang="ro-RO" sz="2000" b="0" i="1" baseline="0" dirty="0">
                          <a:solidFill>
                            <a:srgbClr val="FF0000"/>
                          </a:solidFill>
                          <a:effectLst/>
                        </a:rPr>
                        <a:t> completă, la peste </a:t>
                      </a:r>
                      <a:r>
                        <a:rPr lang="ro-RO" sz="2000" b="0" i="1" dirty="0">
                          <a:solidFill>
                            <a:srgbClr val="FF0000"/>
                          </a:solidFill>
                          <a:effectLst/>
                        </a:rPr>
                        <a:t>6 luni de la ultima doză</a:t>
                      </a:r>
                      <a:endParaRPr lang="en-GB" sz="2000" b="0" i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dirty="0">
                          <a:solidFill>
                            <a:srgbClr val="FF0000"/>
                          </a:solidFill>
                          <a:effectLst/>
                        </a:rPr>
                        <a:t>47.85%</a:t>
                      </a:r>
                      <a:endParaRPr lang="en-GB" sz="20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9857088"/>
                  </a:ext>
                </a:extLst>
              </a:tr>
              <a:tr h="62556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o-RO" sz="2000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Cu booster</a:t>
                      </a:r>
                      <a:endParaRPr lang="en-GB" sz="2000" b="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2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8.39%</a:t>
                      </a:r>
                      <a:endParaRPr lang="en-GB" sz="2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5617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51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Tulpina</a:t>
            </a:r>
            <a:r>
              <a:rPr lang="en-GB" dirty="0"/>
              <a:t> Omicron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163 </a:t>
            </a:r>
            <a:r>
              <a:rPr lang="en-GB" dirty="0" err="1"/>
              <a:t>tulpini</a:t>
            </a:r>
            <a:r>
              <a:rPr lang="en-GB" dirty="0"/>
              <a:t> </a:t>
            </a:r>
            <a:r>
              <a:rPr lang="en-GB" dirty="0" err="1"/>
              <a:t>secven</a:t>
            </a:r>
            <a:r>
              <a:rPr lang="ro-RO" dirty="0"/>
              <a:t>ț</a:t>
            </a:r>
            <a:r>
              <a:rPr lang="en-GB" dirty="0" err="1"/>
              <a:t>iate</a:t>
            </a:r>
            <a:r>
              <a:rPr lang="en-GB" dirty="0"/>
              <a:t> </a:t>
            </a:r>
            <a:r>
              <a:rPr lang="ro-RO" dirty="0"/>
              <a:t>î</a:t>
            </a:r>
            <a:r>
              <a:rPr lang="en-GB" dirty="0"/>
              <a:t>n </a:t>
            </a:r>
            <a:r>
              <a:rPr lang="ro-RO" dirty="0"/>
              <a:t>să</a:t>
            </a:r>
            <a:r>
              <a:rPr lang="en-GB" dirty="0" err="1"/>
              <a:t>pt</a:t>
            </a:r>
            <a:r>
              <a:rPr lang="ro-RO" dirty="0"/>
              <a:t>ă</a:t>
            </a:r>
            <a:r>
              <a:rPr lang="en-GB" dirty="0"/>
              <a:t>m</a:t>
            </a:r>
            <a:r>
              <a:rPr lang="ro-RO" dirty="0"/>
              <a:t>â</a:t>
            </a:r>
            <a:r>
              <a:rPr lang="en-GB" dirty="0" err="1"/>
              <a:t>na</a:t>
            </a:r>
            <a:r>
              <a:rPr lang="en-GB" dirty="0"/>
              <a:t> 29 no</a:t>
            </a:r>
            <a:r>
              <a:rPr lang="ro-RO" dirty="0"/>
              <a:t>iembrie</a:t>
            </a:r>
            <a:r>
              <a:rPr lang="en-GB" dirty="0"/>
              <a:t> – 5 </a:t>
            </a:r>
            <a:r>
              <a:rPr lang="en-GB" dirty="0" err="1"/>
              <a:t>dec</a:t>
            </a:r>
            <a:r>
              <a:rPr lang="ro-RO" dirty="0"/>
              <a:t>embrie 2021</a:t>
            </a:r>
            <a:r>
              <a:rPr lang="en-GB" dirty="0"/>
              <a:t>, din care:</a:t>
            </a:r>
          </a:p>
          <a:p>
            <a:r>
              <a:rPr lang="en-GB" dirty="0"/>
              <a:t>8 probe </a:t>
            </a:r>
            <a:r>
              <a:rPr lang="en-GB" dirty="0" err="1"/>
              <a:t>transmise</a:t>
            </a:r>
            <a:r>
              <a:rPr lang="en-GB" dirty="0"/>
              <a:t> pentru </a:t>
            </a:r>
            <a:r>
              <a:rPr lang="en-GB" dirty="0" err="1"/>
              <a:t>secven</a:t>
            </a:r>
            <a:r>
              <a:rPr lang="ro-RO" dirty="0"/>
              <a:t>ț</a:t>
            </a:r>
            <a:r>
              <a:rPr lang="en-GB" dirty="0" err="1"/>
              <a:t>iere</a:t>
            </a:r>
            <a:r>
              <a:rPr lang="en-GB" dirty="0"/>
              <a:t> de la </a:t>
            </a:r>
            <a:r>
              <a:rPr lang="en-GB" dirty="0" err="1"/>
              <a:t>cazuri</a:t>
            </a:r>
            <a:r>
              <a:rPr lang="en-GB" dirty="0"/>
              <a:t> cu leg</a:t>
            </a:r>
            <a:r>
              <a:rPr lang="ro-RO" dirty="0"/>
              <a:t>ă</a:t>
            </a:r>
            <a:r>
              <a:rPr lang="en-GB" dirty="0"/>
              <a:t>tur</a:t>
            </a:r>
            <a:r>
              <a:rPr lang="ro-RO" dirty="0"/>
              <a:t>ă</a:t>
            </a:r>
            <a:r>
              <a:rPr lang="en-GB" dirty="0"/>
              <a:t> epidemiologic</a:t>
            </a:r>
            <a:r>
              <a:rPr lang="ro-RO" dirty="0"/>
              <a:t>ă</a:t>
            </a:r>
            <a:r>
              <a:rPr lang="en-GB" dirty="0"/>
              <a:t> cu zona de </a:t>
            </a:r>
            <a:r>
              <a:rPr lang="en-GB" dirty="0" err="1"/>
              <a:t>risc</a:t>
            </a:r>
            <a:endParaRPr lang="en-GB" dirty="0"/>
          </a:p>
          <a:p>
            <a:r>
              <a:rPr lang="en-GB" dirty="0"/>
              <a:t>2 </a:t>
            </a:r>
            <a:r>
              <a:rPr lang="en-GB" dirty="0" err="1"/>
              <a:t>cazuri</a:t>
            </a:r>
            <a:r>
              <a:rPr lang="en-GB" dirty="0"/>
              <a:t> </a:t>
            </a:r>
            <a:r>
              <a:rPr lang="en-GB" dirty="0" err="1"/>
              <a:t>confirmate</a:t>
            </a:r>
            <a:r>
              <a:rPr lang="en-GB" dirty="0"/>
              <a:t> </a:t>
            </a:r>
            <a:r>
              <a:rPr lang="en-GB" dirty="0" err="1"/>
              <a:t>prin</a:t>
            </a:r>
            <a:r>
              <a:rPr lang="en-GB" dirty="0"/>
              <a:t> </a:t>
            </a:r>
            <a:r>
              <a:rPr lang="en-GB" dirty="0" err="1"/>
              <a:t>secven</a:t>
            </a:r>
            <a:r>
              <a:rPr lang="ro-RO" dirty="0"/>
              <a:t>ț</a:t>
            </a:r>
            <a:r>
              <a:rPr lang="en-GB" dirty="0" err="1"/>
              <a:t>iere</a:t>
            </a:r>
            <a:endParaRPr lang="en-GB" dirty="0"/>
          </a:p>
          <a:p>
            <a:r>
              <a:rPr lang="en-GB" dirty="0"/>
              <a:t>1 </a:t>
            </a:r>
            <a:r>
              <a:rPr lang="en-GB" dirty="0" err="1"/>
              <a:t>caz</a:t>
            </a:r>
            <a:r>
              <a:rPr lang="en-GB" dirty="0"/>
              <a:t> </a:t>
            </a:r>
            <a:r>
              <a:rPr lang="en-GB" dirty="0" err="1"/>
              <a:t>probabil</a:t>
            </a:r>
            <a:r>
              <a:rPr lang="en-GB" dirty="0"/>
              <a:t> (test de variant</a:t>
            </a:r>
            <a:r>
              <a:rPr lang="ro-RO" dirty="0"/>
              <a:t>ă</a:t>
            </a:r>
            <a:r>
              <a:rPr lang="en-GB" dirty="0"/>
              <a:t>, contact direct cu </a:t>
            </a:r>
            <a:r>
              <a:rPr lang="en-GB" dirty="0" err="1"/>
              <a:t>caz</a:t>
            </a:r>
            <a:r>
              <a:rPr lang="en-GB" dirty="0"/>
              <a:t> </a:t>
            </a:r>
            <a:r>
              <a:rPr lang="en-GB" dirty="0" err="1"/>
              <a:t>secven</a:t>
            </a:r>
            <a:r>
              <a:rPr lang="ro-RO" dirty="0"/>
              <a:t>ț</a:t>
            </a:r>
            <a:r>
              <a:rPr lang="en-GB" dirty="0" err="1"/>
              <a:t>iat</a:t>
            </a:r>
            <a:r>
              <a:rPr lang="en-GB" dirty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852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311</Words>
  <Application>Microsoft Office PowerPoint</Application>
  <PresentationFormat>Ecran lat</PresentationFormat>
  <Paragraphs>34</Paragraphs>
  <Slides>10</Slides>
  <Notes>1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10</vt:i4>
      </vt:variant>
    </vt:vector>
  </HeadingPairs>
  <TitlesOfParts>
    <vt:vector size="11" baseType="lpstr">
      <vt:lpstr>Office Theme</vt:lpstr>
      <vt:lpstr>EVOLUȚIA CAZURILOR DE  COVID -19 ÎN SĂPTĂMÂNA  29 noiembrie – 5 decembrie 2021 </vt:lpstr>
      <vt:lpstr>Tendințe de la începutul pandemiei – cazuri și decese</vt:lpstr>
      <vt:lpstr>Situația cumulativă</vt:lpstr>
      <vt:lpstr>Evoluția față de două săptămâni anterioare</vt:lpstr>
      <vt:lpstr>Evoluția numărului de testări raportate</vt:lpstr>
      <vt:lpstr>Distribuția cazurilor și a deceselor pe sexe și pe grupe de vârstă</vt:lpstr>
      <vt:lpstr>Rata de reproducere R0 (OMS)</vt:lpstr>
      <vt:lpstr>Săptămâna 29 noiembrie – 5 decembrie 2021: Cazuri în funcție de statusul vaccinal</vt:lpstr>
      <vt:lpstr>Tulpina Omicron</vt:lpstr>
      <vt:lpstr>RECOMANDĂRI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Utilizator necunoscut</cp:lastModifiedBy>
  <cp:revision>18</cp:revision>
  <dcterms:created xsi:type="dcterms:W3CDTF">2021-12-09T11:01:03Z</dcterms:created>
  <dcterms:modified xsi:type="dcterms:W3CDTF">2021-12-09T13:33:21Z</dcterms:modified>
</cp:coreProperties>
</file>